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74" r:id="rId3"/>
    <p:sldId id="275" r:id="rId4"/>
    <p:sldId id="277" r:id="rId5"/>
    <p:sldId id="276" r:id="rId6"/>
    <p:sldId id="289" r:id="rId7"/>
    <p:sldId id="278" r:id="rId8"/>
    <p:sldId id="282" r:id="rId9"/>
    <p:sldId id="280" r:id="rId10"/>
    <p:sldId id="281" r:id="rId11"/>
    <p:sldId id="295" r:id="rId12"/>
    <p:sldId id="296" r:id="rId13"/>
    <p:sldId id="287" r:id="rId14"/>
    <p:sldId id="293" r:id="rId15"/>
    <p:sldId id="294" r:id="rId16"/>
    <p:sldId id="291" r:id="rId17"/>
    <p:sldId id="290" r:id="rId18"/>
    <p:sldId id="29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FA41180-C329-47F6-BD5E-524A7355C721}">
          <p14:sldIdLst>
            <p14:sldId id="297"/>
            <p14:sldId id="274"/>
            <p14:sldId id="275"/>
            <p14:sldId id="277"/>
            <p14:sldId id="276"/>
            <p14:sldId id="289"/>
            <p14:sldId id="278"/>
            <p14:sldId id="282"/>
            <p14:sldId id="280"/>
            <p14:sldId id="281"/>
            <p14:sldId id="295"/>
            <p14:sldId id="296"/>
            <p14:sldId id="287"/>
            <p14:sldId id="293"/>
            <p14:sldId id="294"/>
            <p14:sldId id="291"/>
            <p14:sldId id="290"/>
            <p14:sldId id="292"/>
          </p14:sldIdLst>
        </p14:section>
        <p14:section name="Раздел без заголовка" id="{1E7006F4-9D1D-47B0-AE41-DFF916B94C6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02" autoAdjust="0"/>
    <p:restoredTop sz="94660"/>
  </p:normalViewPr>
  <p:slideViewPr>
    <p:cSldViewPr>
      <p:cViewPr>
        <p:scale>
          <a:sx n="68" d="100"/>
          <a:sy n="68" d="100"/>
        </p:scale>
        <p:origin x="-127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6A7BD-7E29-4C07-949F-287A9EFA71C0}" type="datetimeFigureOut">
              <a:rPr lang="en-US" smtClean="0"/>
              <a:pPr/>
              <a:t>2/17/2021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9D41-00D0-4BD2-98E2-99282B394F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86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6A7BD-7E29-4C07-949F-287A9EFA71C0}" type="datetimeFigureOut">
              <a:rPr lang="en-US" smtClean="0"/>
              <a:pPr/>
              <a:t>2/17/2021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9D41-00D0-4BD2-98E2-99282B394F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664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6A7BD-7E29-4C07-949F-287A9EFA71C0}" type="datetimeFigureOut">
              <a:rPr lang="en-US" smtClean="0"/>
              <a:pPr/>
              <a:t>2/17/2021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9D41-00D0-4BD2-98E2-99282B394F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288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6A7BD-7E29-4C07-949F-287A9EFA71C0}" type="datetimeFigureOut">
              <a:rPr lang="en-US" smtClean="0"/>
              <a:pPr/>
              <a:t>2/17/2021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9D41-00D0-4BD2-98E2-99282B394F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372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6A7BD-7E29-4C07-949F-287A9EFA71C0}" type="datetimeFigureOut">
              <a:rPr lang="en-US" smtClean="0"/>
              <a:pPr/>
              <a:t>2/17/2021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9D41-00D0-4BD2-98E2-99282B394F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918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6A7BD-7E29-4C07-949F-287A9EFA71C0}" type="datetimeFigureOut">
              <a:rPr lang="en-US" smtClean="0"/>
              <a:pPr/>
              <a:t>2/17/2021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9D41-00D0-4BD2-98E2-99282B394F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301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6A7BD-7E29-4C07-949F-287A9EFA71C0}" type="datetimeFigureOut">
              <a:rPr lang="en-US" smtClean="0"/>
              <a:pPr/>
              <a:t>2/17/2021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9D41-00D0-4BD2-98E2-99282B394F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867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6A7BD-7E29-4C07-949F-287A9EFA71C0}" type="datetimeFigureOut">
              <a:rPr lang="en-US" smtClean="0"/>
              <a:pPr/>
              <a:t>2/17/2021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9D41-00D0-4BD2-98E2-99282B394F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711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6A7BD-7E29-4C07-949F-287A9EFA71C0}" type="datetimeFigureOut">
              <a:rPr lang="en-US" smtClean="0"/>
              <a:pPr/>
              <a:t>2/17/2021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9D41-00D0-4BD2-98E2-99282B394F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792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6A7BD-7E29-4C07-949F-287A9EFA71C0}" type="datetimeFigureOut">
              <a:rPr lang="en-US" smtClean="0"/>
              <a:pPr/>
              <a:t>2/17/2021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9D41-00D0-4BD2-98E2-99282B394F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396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6A7BD-7E29-4C07-949F-287A9EFA71C0}" type="datetimeFigureOut">
              <a:rPr lang="en-US" smtClean="0"/>
              <a:pPr/>
              <a:t>2/17/2021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89D41-00D0-4BD2-98E2-99282B394F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393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D6A7BD-7E29-4C07-949F-287A9EFA71C0}" type="datetimeFigureOut">
              <a:rPr lang="en-US" smtClean="0"/>
              <a:pPr/>
              <a:t>2/17/2021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89D41-00D0-4BD2-98E2-99282B394FE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624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egachess.net/content/School/Book/Ferz%201.jpg" TargetMode="External"/><Relationship Id="rId13" Type="http://schemas.openxmlformats.org/officeDocument/2006/relationships/image" Target="../media/image47.jpeg"/><Relationship Id="rId3" Type="http://schemas.openxmlformats.org/officeDocument/2006/relationships/image" Target="../media/image42.png"/><Relationship Id="rId7" Type="http://schemas.openxmlformats.org/officeDocument/2006/relationships/image" Target="../media/image44.jpeg"/><Relationship Id="rId12" Type="http://schemas.openxmlformats.org/officeDocument/2006/relationships/hyperlink" Target="http://www.megachess.net/content/School/Book/Peshka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egachess.net/content/School/Book/Slon%201.jpg" TargetMode="External"/><Relationship Id="rId11" Type="http://schemas.openxmlformats.org/officeDocument/2006/relationships/image" Target="../media/image46.jpeg"/><Relationship Id="rId5" Type="http://schemas.openxmlformats.org/officeDocument/2006/relationships/image" Target="../media/image43.jpeg"/><Relationship Id="rId15" Type="http://schemas.openxmlformats.org/officeDocument/2006/relationships/image" Target="../media/image48.jpeg"/><Relationship Id="rId10" Type="http://schemas.openxmlformats.org/officeDocument/2006/relationships/hyperlink" Target="http://www.megachess.net/content/School/Book/Korol%201.jpg" TargetMode="External"/><Relationship Id="rId4" Type="http://schemas.openxmlformats.org/officeDocument/2006/relationships/hyperlink" Target="http://www.megachess.net/content/School/Book/Ladia%201.jpg" TargetMode="External"/><Relationship Id="rId9" Type="http://schemas.openxmlformats.org/officeDocument/2006/relationships/image" Target="../media/image45.jpeg"/><Relationship Id="rId14" Type="http://schemas.openxmlformats.org/officeDocument/2006/relationships/hyperlink" Target="http://www.megachess.net/content/School/Book/Pawn%202.jpg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548680"/>
            <a:ext cx="8064896" cy="530827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7200" b="1" dirty="0" smtClean="0">
              <a:ln w="500">
                <a:solidFill>
                  <a:srgbClr val="B13F9A">
                    <a:shade val="20000"/>
                    <a:satMod val="120000"/>
                  </a:srgbClr>
                </a:solidFill>
              </a:ln>
              <a:solidFill>
                <a:schemeClr val="accent2">
                  <a:lumMod val="50000"/>
                </a:schemeClr>
              </a:solidFill>
              <a:latin typeface="Monotype Corsiva" pitchFamily="66" charset="0"/>
              <a:ea typeface="+mj-ea"/>
              <a:cs typeface="Mangal" pitchFamily="18" charset="0"/>
            </a:endParaRPr>
          </a:p>
          <a:p>
            <a:pPr marL="0" indent="0" algn="ctr">
              <a:buNone/>
            </a:pPr>
            <a:r>
              <a:rPr lang="ru-RU" sz="7200" b="1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ea typeface="+mj-ea"/>
                <a:cs typeface="Mangal" pitchFamily="18" charset="0"/>
              </a:rPr>
              <a:t>  </a:t>
            </a:r>
            <a:r>
              <a:rPr lang="ru-RU" sz="7200" b="1" dirty="0" err="1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ea typeface="+mj-ea"/>
                <a:cs typeface="Mangal" pitchFamily="18" charset="0"/>
              </a:rPr>
              <a:t>Хуббатуллина</a:t>
            </a:r>
            <a:r>
              <a:rPr lang="ru-RU" sz="7200" b="1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ea typeface="+mj-ea"/>
                <a:cs typeface="Mangal" pitchFamily="18" charset="0"/>
              </a:rPr>
              <a:t/>
            </a:r>
            <a:br>
              <a:rPr lang="ru-RU" sz="7200" b="1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ea typeface="+mj-ea"/>
                <a:cs typeface="Mangal" pitchFamily="18" charset="0"/>
              </a:rPr>
            </a:br>
            <a:r>
              <a:rPr lang="ru-RU" sz="7200" b="1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ea typeface="+mj-ea"/>
                <a:cs typeface="Mangal" pitchFamily="18" charset="0"/>
              </a:rPr>
              <a:t>   </a:t>
            </a:r>
            <a:r>
              <a:rPr lang="ru-RU" sz="7200" b="1" dirty="0" err="1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ea typeface="+mj-ea"/>
                <a:cs typeface="Mangal" pitchFamily="18" charset="0"/>
              </a:rPr>
              <a:t>Кадрия</a:t>
            </a:r>
            <a:r>
              <a:rPr lang="ru-RU" sz="7200" b="1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ea typeface="+mj-ea"/>
                <a:cs typeface="Mangal" pitchFamily="18" charset="0"/>
              </a:rPr>
              <a:t> </a:t>
            </a:r>
            <a:r>
              <a:rPr lang="ru-RU" sz="7200" b="1" dirty="0" err="1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ea typeface="+mj-ea"/>
                <a:cs typeface="Mangal" pitchFamily="18" charset="0"/>
              </a:rPr>
              <a:t>Рифовна</a:t>
            </a:r>
            <a:endParaRPr lang="ru-RU" sz="72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74638"/>
            <a:ext cx="1997136" cy="1747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98152" y="4293096"/>
            <a:ext cx="75182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i="0" u="none" strike="noStrike" kern="0" cap="none" spc="0" normalizeH="0" baseline="0" noProof="0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Monotype Corsiva" pitchFamily="66" charset="0"/>
                <a:ea typeface="+mj-ea"/>
                <a:cs typeface="Mangal" pitchFamily="18" charset="0"/>
              </a:rPr>
              <a:t>учитель </a:t>
            </a:r>
            <a:r>
              <a:rPr kumimoji="0" lang="ru-RU" sz="3600" i="0" u="none" strike="noStrike" kern="0" cap="none" spc="0" normalizeH="0" baseline="0" noProof="0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Monotype Corsiva" pitchFamily="66" charset="0"/>
                <a:ea typeface="+mj-ea"/>
                <a:cs typeface="Mangal" pitchFamily="18" charset="0"/>
              </a:rPr>
              <a:t>начальных классов </a:t>
            </a:r>
            <a:br>
              <a:rPr kumimoji="0" lang="ru-RU" sz="3600" i="0" u="none" strike="noStrike" kern="0" cap="none" spc="0" normalizeH="0" baseline="0" noProof="0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Monotype Corsiva" pitchFamily="66" charset="0"/>
                <a:ea typeface="+mj-ea"/>
                <a:cs typeface="Mangal" pitchFamily="18" charset="0"/>
              </a:rPr>
            </a:br>
            <a:r>
              <a:rPr kumimoji="0" lang="ru-RU" sz="3600" i="0" u="none" strike="noStrike" kern="0" cap="none" spc="0" normalizeH="0" baseline="0" noProof="0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Monotype Corsiva" pitchFamily="66" charset="0"/>
                <a:ea typeface="+mj-ea"/>
                <a:cs typeface="Mangal" pitchFamily="18" charset="0"/>
              </a:rPr>
              <a:t>МБОУ «СОШ №7 г. Лениногорска» РТ</a:t>
            </a:r>
            <a:endParaRPr kumimoji="0" lang="ru-RU" sz="360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62761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23484" y="1633301"/>
            <a:ext cx="5616624" cy="3159351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355412" y="266742"/>
            <a:ext cx="4895512" cy="32555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1848" y="3542758"/>
            <a:ext cx="4724809" cy="3243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03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4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76672"/>
            <a:ext cx="4688029" cy="6250706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4" cstate="print">
            <a:clrChange>
              <a:clrFrom>
                <a:srgbClr val="CFCDCD"/>
              </a:clrFrom>
              <a:clrTo>
                <a:srgbClr val="CFCDC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" y="273563"/>
            <a:ext cx="3538736" cy="3011421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836" y="3429000"/>
            <a:ext cx="3573099" cy="29523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8774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4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" y="601328"/>
            <a:ext cx="4280994" cy="5707992"/>
          </a:xfrm>
          <a:prstGeom prst="rect">
            <a:avLst/>
          </a:prstGeom>
        </p:spPr>
      </p:pic>
      <p:sp>
        <p:nvSpPr>
          <p:cNvPr id="5" name="AutoShape 2" descr="blob:file:///146b6a0b-29b7-4f05-8c26-40a443423be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blob:file:///146b6a0b-29b7-4f05-8c26-40a443423be4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529" y="601328"/>
            <a:ext cx="4280995" cy="5707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5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Компьютерное моделирование</a:t>
            </a:r>
            <a:endParaRPr lang="en-US" sz="4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1628800"/>
            <a:ext cx="4067039" cy="25874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1617653"/>
            <a:ext cx="4095412" cy="309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05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Конь</a:t>
            </a:r>
            <a:endParaRPr lang="en-US" sz="4800" dirty="0"/>
          </a:p>
        </p:txBody>
      </p:sp>
      <p:pic>
        <p:nvPicPr>
          <p:cNvPr id="1028" name="Picture 4" descr="http://clipart-library.com/img/2024559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52735"/>
            <a:ext cx="2785176" cy="3795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51720" y="5661248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>
                <a:solidFill>
                  <a:prstClr val="black"/>
                </a:solidFill>
                <a:latin typeface="Arial" charset="0"/>
                <a:cs typeface="Arial" charset="0"/>
              </a:rPr>
              <a:t>Рядом вижу я коней,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>
                <a:solidFill>
                  <a:prstClr val="black"/>
                </a:solidFill>
                <a:latin typeface="Arial" charset="0"/>
                <a:cs typeface="Arial" charset="0"/>
              </a:rPr>
              <a:t>Нет фигуры их хитрей.</a:t>
            </a:r>
            <a:r>
              <a:rPr lang="ru-RU" sz="2000" b="1" dirty="0">
                <a:solidFill>
                  <a:prstClr val="black"/>
                </a:solidFill>
                <a:latin typeface="Arial" charset="0"/>
                <a:cs typeface="Arial" charset="0"/>
              </a:rPr>
              <a:t>.</a:t>
            </a:r>
          </a:p>
        </p:txBody>
      </p:sp>
      <p:pic>
        <p:nvPicPr>
          <p:cNvPr id="6" name="Picture 5" descr="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221882"/>
            <a:ext cx="4017194" cy="362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7151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4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/>
          <a:srcRect l="3801" t="5900" r="4851" b="3801"/>
          <a:stretch/>
        </p:blipFill>
        <p:spPr>
          <a:xfrm>
            <a:off x="1294798" y="188640"/>
            <a:ext cx="6554403" cy="6479065"/>
          </a:xfrm>
          <a:prstGeom prst="rect">
            <a:avLst/>
          </a:prstGeom>
        </p:spPr>
      </p:pic>
      <p:pic>
        <p:nvPicPr>
          <p:cNvPr id="1028" name="Picture 4" descr="https://cdn.shopify.com/s/files/1/2209/1479/products/additional_megachess-11_1024x1024.png?v=153565263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996952"/>
            <a:ext cx="122413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988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490066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  <a:defRPr/>
            </a:pPr>
            <a:r>
              <a:rPr lang="ru-RU" sz="53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53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Знаково-символическое моделирование </a:t>
            </a:r>
            <a:r>
              <a:rPr lang="ru-RU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endParaRPr lang="en-US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9512" y="1381740"/>
            <a:ext cx="2592288" cy="2431812"/>
          </a:xfrm>
          <a:prstGeom prst="rect">
            <a:avLst/>
          </a:prstGeom>
        </p:spPr>
      </p:pic>
      <p:pic>
        <p:nvPicPr>
          <p:cNvPr id="7" name="Picture 2" descr="Rook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32114" y="1399712"/>
            <a:ext cx="2853500" cy="2392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Slon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2160" y="1386339"/>
            <a:ext cx="2960998" cy="2406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http://www.megachess.net/content/School/Book/Ferz%201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9513" y="4103364"/>
            <a:ext cx="2648046" cy="2133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Chess kin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967859" y="4119637"/>
            <a:ext cx="2588654" cy="221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Pawn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690828" y="3847635"/>
            <a:ext cx="1572571" cy="1312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Pawn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173488" y="5226167"/>
            <a:ext cx="1522922" cy="128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6980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490066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  <a:defRPr/>
            </a:pPr>
            <a:r>
              <a:rPr lang="ru-RU" sz="53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53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r>
              <a:rPr lang="ru-RU" sz="53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Игра «Чьи следы?»</a:t>
            </a:r>
            <a:r>
              <a:rPr lang="ru-RU" sz="3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ru-RU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21744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icture 7" descr="ферзь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5011" y="908720"/>
            <a:ext cx="2915413" cy="2663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слон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9461" y="934385"/>
            <a:ext cx="2888699" cy="2608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конь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59771" y="947676"/>
            <a:ext cx="2799728" cy="25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пешек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313" y="3738475"/>
            <a:ext cx="2984807" cy="2708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король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95127" y="3738475"/>
            <a:ext cx="2717033" cy="2714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ладья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28160" y="3749550"/>
            <a:ext cx="2644254" cy="2735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744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egkopolezno.ru/wp-content/uploads/2017/10/17595.89f3d789.5000x5000o.7990fb646ec1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130"/>
          <a:stretch/>
        </p:blipFill>
        <p:spPr bwMode="auto">
          <a:xfrm>
            <a:off x="5724128" y="3429000"/>
            <a:ext cx="331236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368986" y="9595446"/>
            <a:ext cx="891717" cy="190550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  <a:defRPr/>
            </a:pPr>
            <a:r>
              <a:rPr lang="ru-RU" sz="53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53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r>
              <a:rPr lang="ru-RU" sz="53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Победа</a:t>
            </a:r>
            <a:r>
              <a:rPr lang="ru-RU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8640"/>
            <a:ext cx="8712968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+mj-cs"/>
              </a:rPr>
              <a:t>РЕФЛЕКСИЯ     ПОБЕДА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+mj-cs"/>
              </a:rPr>
              <a:t>П – полезно/приобрела/попробую______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+mj-cs"/>
              </a:rPr>
              <a:t>О – особенно интересно _______________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+mj-cs"/>
              </a:rPr>
              <a:t>Б – беру на вооружение _______________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+mj-cs"/>
              </a:rPr>
              <a:t>Е – еще не все понятно/есть вопросы ___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+mj-cs"/>
              </a:rPr>
              <a:t>Д – доступно _________________________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+mj-cs"/>
              </a:rPr>
              <a:t>А – а я бы сделала так… ______________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54213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2404"/>
            <a:ext cx="8784976" cy="3036555"/>
          </a:xfrm>
        </p:spPr>
        <p:txBody>
          <a:bodyPr>
            <a:normAutofit fontScale="90000"/>
          </a:bodyPr>
          <a:lstStyle/>
          <a:p>
            <a:r>
              <a:rPr lang="ru-RU" sz="48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48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r>
              <a:rPr lang="ru-RU" sz="48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Мастер - класс</a:t>
            </a:r>
            <a:r>
              <a:rPr lang="ru-RU" sz="48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48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r>
              <a:rPr lang="ru-RU" sz="48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Повышение качества образования младших школьников на основе интеграции шахмат с учебными предметами.</a:t>
            </a:r>
            <a:endParaRPr lang="en-US" sz="20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4437112"/>
            <a:ext cx="7427168" cy="1689051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89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/>
          <a:srcRect r="19387"/>
          <a:stretch/>
        </p:blipFill>
        <p:spPr>
          <a:xfrm>
            <a:off x="6368827" y="262455"/>
            <a:ext cx="2596507" cy="322636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51520" y="274638"/>
            <a:ext cx="2670279" cy="24508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9714" y="3146639"/>
            <a:ext cx="2688569" cy="247519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3580" t="3911" r="1573" b="2653"/>
          <a:stretch/>
        </p:blipFill>
        <p:spPr>
          <a:xfrm>
            <a:off x="5148909" y="3652353"/>
            <a:ext cx="3816425" cy="28083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467"/>
          <a:stretch/>
        </p:blipFill>
        <p:spPr>
          <a:xfrm>
            <a:off x="2948701" y="584394"/>
            <a:ext cx="3666425" cy="19447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76487" y="2692716"/>
            <a:ext cx="2591025" cy="26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32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252520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Творческий конкурс «В мире шахмат»</a:t>
            </a:r>
            <a:endParaRPr lang="en-US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21092"/>
          <a:stretch/>
        </p:blipFill>
        <p:spPr>
          <a:xfrm>
            <a:off x="264682" y="1130276"/>
            <a:ext cx="4040964" cy="28836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42364" y="3792454"/>
            <a:ext cx="3511600" cy="30360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4008" y="1130276"/>
            <a:ext cx="4499992" cy="283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21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74638"/>
            <a:ext cx="8363272" cy="6322714"/>
          </a:xfrm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  <a:defRPr/>
            </a:pPr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</a:t>
            </a:r>
            <a:r>
              <a:rPr lang="ru-RU" sz="3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Моделирование </a:t>
            </a:r>
            <a:endParaRPr lang="ru-RU" sz="3600" b="1" dirty="0">
              <a:solidFill>
                <a:srgbClr val="8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целенаправленный информационный процесс, обеспечивающий получение новой информации об объекте, его свойствах и поведении с помощью модели.</a:t>
            </a:r>
          </a:p>
          <a:p>
            <a:pPr marL="0" lvl="0" indent="0">
              <a:spcBef>
                <a:spcPts val="0"/>
              </a:spcBef>
              <a:buNone/>
              <a:defRPr/>
            </a:pPr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     Модель  </a:t>
            </a:r>
            <a:endParaRPr lang="ru-RU" b="1" dirty="0">
              <a:solidFill>
                <a:srgbClr val="8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упрощенное материальное или информационное представление (образ) реального объекта, частично воспроизводящее объект, его свойства и поведение. </a:t>
            </a:r>
          </a:p>
          <a:p>
            <a:pPr marL="0" lvl="0" indent="0">
              <a:spcBef>
                <a:spcPts val="0"/>
              </a:spcBef>
              <a:buNone/>
              <a:defRPr/>
            </a:pPr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Результат </a:t>
            </a:r>
            <a:r>
              <a:rPr lang="ru-RU" b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моделирования </a:t>
            </a:r>
            <a:r>
              <a:rPr lang="ru-RU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endParaRPr lang="ru-RU" b="1" dirty="0">
              <a:solidFill>
                <a:srgbClr val="8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новая информация о существующем объекте, его свойствах и поведении, либо прогноз свойств и поведения конкретной новой, ранее не существовавшей, модификации объекта.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01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74638"/>
            <a:ext cx="8363272" cy="63227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+mj-cs"/>
              </a:rPr>
              <a:t>            </a:t>
            </a:r>
            <a:r>
              <a:rPr lang="ru-RU" sz="48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+mj-cs"/>
              </a:rPr>
              <a:t>Виды </a:t>
            </a:r>
            <a:r>
              <a:rPr lang="ru-RU" sz="4800" b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+mj-cs"/>
              </a:rPr>
              <a:t>моделирования</a:t>
            </a:r>
            <a:r>
              <a:rPr lang="ru-RU" sz="48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+mj-cs"/>
              </a:rPr>
              <a:t>:</a:t>
            </a:r>
          </a:p>
          <a:p>
            <a:pPr marL="0" indent="0">
              <a:buNone/>
            </a:pPr>
            <a:endParaRPr lang="ru-RU" sz="3600" b="1" dirty="0" smtClean="0">
              <a:solidFill>
                <a:srgbClr val="8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+mj-ea"/>
              <a:cs typeface="+mj-cs"/>
            </a:endParaRPr>
          </a:p>
          <a:p>
            <a:pPr algn="ctr"/>
            <a:r>
              <a:rPr lang="ru-RU" sz="36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+mj-cs"/>
              </a:rPr>
              <a:t>Танграм</a:t>
            </a:r>
            <a:endParaRPr lang="ru-RU" sz="3600" b="1" dirty="0" smtClean="0">
              <a:solidFill>
                <a:srgbClr val="8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+mj-ea"/>
              <a:cs typeface="+mj-cs"/>
            </a:endParaRPr>
          </a:p>
          <a:p>
            <a:pPr algn="ctr"/>
            <a:r>
              <a:rPr lang="ru-RU" sz="3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+mj-cs"/>
              </a:rPr>
              <a:t>Объемное моделирование</a:t>
            </a:r>
          </a:p>
          <a:p>
            <a:pPr algn="ctr"/>
            <a:r>
              <a:rPr lang="ru-RU" sz="3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+mj-cs"/>
              </a:rPr>
              <a:t>Компьютерное - </a:t>
            </a:r>
            <a:r>
              <a:rPr lang="ru-RU" sz="36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+mj-cs"/>
              </a:rPr>
              <a:t>пазлы</a:t>
            </a:r>
            <a:endParaRPr lang="ru-RU" sz="3600" b="1" dirty="0" smtClean="0">
              <a:solidFill>
                <a:srgbClr val="8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+mj-ea"/>
              <a:cs typeface="+mj-cs"/>
            </a:endParaRPr>
          </a:p>
          <a:p>
            <a:pPr algn="ctr"/>
            <a:r>
              <a:rPr lang="ru-RU" sz="3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j-ea"/>
                <a:cs typeface="+mj-cs"/>
              </a:rPr>
              <a:t>Знаково-символическое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79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003232" cy="619133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  <a:defRPr/>
            </a:pPr>
            <a:r>
              <a:rPr lang="ru-RU" sz="3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3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r>
              <a:rPr lang="ru-RU" sz="53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Танграм</a:t>
            </a:r>
            <a:r>
              <a:rPr lang="ru-RU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endParaRPr lang="en-US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1520" y="1275985"/>
            <a:ext cx="2088232" cy="2437348"/>
          </a:xfrm>
          <a:prstGeom prst="rect">
            <a:avLst/>
          </a:prstGeom>
          <a:solidFill>
            <a:srgbClr val="FACBA4">
              <a:alpha val="0"/>
            </a:srgbClr>
          </a:soli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31577" y="1275985"/>
            <a:ext cx="1686582" cy="23093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55135" y="1339551"/>
            <a:ext cx="1149313" cy="20559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3964574"/>
            <a:ext cx="1522513" cy="19847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10"/>
          <a:stretch/>
        </p:blipFill>
        <p:spPr>
          <a:xfrm rot="10800000">
            <a:off x="4607860" y="1305799"/>
            <a:ext cx="2196387" cy="226721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51944" y="3997332"/>
            <a:ext cx="4868329" cy="175496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273" y="3841324"/>
            <a:ext cx="1656348" cy="207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43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87535"/>
            <a:ext cx="3530773" cy="6276930"/>
          </a:xfrm>
          <a:prstGeom prst="rect">
            <a:avLst/>
          </a:prstGeom>
        </p:spPr>
      </p:pic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20125" y="1671685"/>
            <a:ext cx="6288917" cy="3537516"/>
          </a:xfrm>
        </p:spPr>
      </p:pic>
    </p:spTree>
    <p:extLst>
      <p:ext uri="{BB962C8B-B14F-4D97-AF65-F5344CB8AC3E}">
        <p14:creationId xmlns:p14="http://schemas.microsoft.com/office/powerpoint/2010/main" val="385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18786" y="430005"/>
            <a:ext cx="3456732" cy="61453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spcBef>
                <a:spcPts val="0"/>
              </a:spcBef>
              <a:defRPr/>
            </a:pPr>
            <a:r>
              <a:rPr lang="ru-RU" sz="53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53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r>
              <a:rPr lang="ru-RU" sz="53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>Объемное моделирование </a:t>
            </a:r>
            <a:r>
              <a:rPr lang="ru-RU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3600" b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+mn-cs"/>
              </a:rPr>
            </a:br>
            <a:endParaRPr lang="en-US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611560" y="1268760"/>
            <a:ext cx="3239487" cy="223389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/>
          <a:srcRect l="7445" t="29974"/>
          <a:stretch/>
        </p:blipFill>
        <p:spPr>
          <a:xfrm>
            <a:off x="107504" y="3571376"/>
            <a:ext cx="5324822" cy="3021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95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1283</TotalTime>
  <Words>146</Words>
  <Application>Microsoft Office PowerPoint</Application>
  <PresentationFormat>Экран (4:3)</PresentationFormat>
  <Paragraphs>33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 Мастер - класс Повышение качества образования младших школьников на основе интеграции шахмат с учебными предметами.</vt:lpstr>
      <vt:lpstr>Презентация PowerPoint</vt:lpstr>
      <vt:lpstr>Творческий конкурс «В мире шахмат»</vt:lpstr>
      <vt:lpstr>Презентация PowerPoint</vt:lpstr>
      <vt:lpstr>Презентация PowerPoint</vt:lpstr>
      <vt:lpstr> Танграм </vt:lpstr>
      <vt:lpstr>Презентация PowerPoint</vt:lpstr>
      <vt:lpstr> Объемное моделирование  </vt:lpstr>
      <vt:lpstr>Презентация PowerPoint</vt:lpstr>
      <vt:lpstr>Презентация PowerPoint</vt:lpstr>
      <vt:lpstr>Презентация PowerPoint</vt:lpstr>
      <vt:lpstr>Компьютерное моделирование</vt:lpstr>
      <vt:lpstr>Конь</vt:lpstr>
      <vt:lpstr>Презентация PowerPoint</vt:lpstr>
      <vt:lpstr> Знаково-символическое моделирование  </vt:lpstr>
      <vt:lpstr> Игра «Чьи следы?»  </vt:lpstr>
      <vt:lpstr> Победа 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Ольга</cp:lastModifiedBy>
  <cp:revision>80</cp:revision>
  <dcterms:created xsi:type="dcterms:W3CDTF">2017-07-30T12:18:30Z</dcterms:created>
  <dcterms:modified xsi:type="dcterms:W3CDTF">2021-02-17T06:45:47Z</dcterms:modified>
</cp:coreProperties>
</file>